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7" d="100"/>
          <a:sy n="77" d="100"/>
        </p:scale>
        <p:origin x="3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56391B-89C2-4C6C-86C9-35B8A0EACB25}"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2629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6391B-89C2-4C6C-86C9-35B8A0EACB25}"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154676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6391B-89C2-4C6C-86C9-35B8A0EACB25}"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158970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6391B-89C2-4C6C-86C9-35B8A0EACB25}"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305874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6391B-89C2-4C6C-86C9-35B8A0EACB25}"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272922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56391B-89C2-4C6C-86C9-35B8A0EACB25}"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270657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56391B-89C2-4C6C-86C9-35B8A0EACB25}" type="datetimeFigureOut">
              <a:rPr lang="en-US" smtClean="0"/>
              <a:pPr/>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343671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56391B-89C2-4C6C-86C9-35B8A0EACB25}" type="datetimeFigureOut">
              <a:rPr lang="en-US" smtClean="0"/>
              <a:pPr/>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343744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6391B-89C2-4C6C-86C9-35B8A0EACB25}" type="datetimeFigureOut">
              <a:rPr lang="en-US" smtClean="0"/>
              <a:pPr/>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233758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6391B-89C2-4C6C-86C9-35B8A0EACB25}"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154234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6391B-89C2-4C6C-86C9-35B8A0EACB25}"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8F233-C7A2-4B31-A41B-44C8FD57F355}" type="slidenum">
              <a:rPr lang="en-US" smtClean="0"/>
              <a:pPr/>
              <a:t>‹#›</a:t>
            </a:fld>
            <a:endParaRPr lang="en-US"/>
          </a:p>
        </p:txBody>
      </p:sp>
    </p:spTree>
    <p:extLst>
      <p:ext uri="{BB962C8B-B14F-4D97-AF65-F5344CB8AC3E}">
        <p14:creationId xmlns:p14="http://schemas.microsoft.com/office/powerpoint/2010/main" val="246317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6391B-89C2-4C6C-86C9-35B8A0EACB25}" type="datetimeFigureOut">
              <a:rPr lang="en-US" smtClean="0"/>
              <a:pPr/>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8F233-C7A2-4B31-A41B-44C8FD57F355}" type="slidenum">
              <a:rPr lang="en-US" smtClean="0"/>
              <a:pPr/>
              <a:t>‹#›</a:t>
            </a:fld>
            <a:endParaRPr lang="en-US"/>
          </a:p>
        </p:txBody>
      </p:sp>
    </p:spTree>
    <p:extLst>
      <p:ext uri="{BB962C8B-B14F-4D97-AF65-F5344CB8AC3E}">
        <p14:creationId xmlns:p14="http://schemas.microsoft.com/office/powerpoint/2010/main" val="114668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682" y="669303"/>
            <a:ext cx="11877774" cy="7478970"/>
          </a:xfrm>
          <a:prstGeom prst="rect">
            <a:avLst/>
          </a:prstGeom>
          <a:noFill/>
        </p:spPr>
        <p:txBody>
          <a:bodyPr wrap="square" rtlCol="0">
            <a:spAutoFit/>
          </a:bodyPr>
          <a:lstStyle/>
          <a:p>
            <a:endParaRPr lang="en-US" b="1" dirty="0"/>
          </a:p>
          <a:p>
            <a:r>
              <a:rPr lang="en-US" b="1" dirty="0"/>
              <a:t>9:15	Regular arrival at school.  Students should come to school their regular way.  Students should wear their 	costume to school, but bring a change of clothes for after the parade. </a:t>
            </a:r>
          </a:p>
          <a:p>
            <a:endParaRPr lang="en-US" b="1" dirty="0"/>
          </a:p>
          <a:p>
            <a:r>
              <a:rPr lang="en-US" b="1" dirty="0"/>
              <a:t>9:45	Our Costume Parade will begin.  Please see the attached map for parade route.</a:t>
            </a:r>
          </a:p>
          <a:p>
            <a:r>
              <a:rPr lang="en-US" b="1" dirty="0"/>
              <a:t>	Parking- You may park in the front parking lot, the rear lot or the bus lot if it is after 9:30am.  Please be sure 	not to block anyone in.  Please do not come into the bus lot before 9:30am.  Additional parking may be available 	across the street at Soukup Arena.  Thank you for helping, as parking is limited when we host full school events. 	All cars must be off the bus loop by 11:30am. </a:t>
            </a:r>
          </a:p>
          <a:p>
            <a:endParaRPr lang="en-US" b="1" dirty="0"/>
          </a:p>
          <a:p>
            <a:r>
              <a:rPr lang="en-US" b="1" dirty="0"/>
              <a:t>	After each Preschool – Grade 2 class parades around the building one time, they will head back into their 	classroom and students in Grades 3-5 will parade. We kindly ask you only come into the school if you have made 	arrangements with your child’s teacher to assist with classroom activities.  Classroom teachers will communicate 	with parents their plans for the remainder of the school morning. Any parents invited by teachers to come in, will 	have to sign in at the main office with their identification. All volunteers must be BCPS volunteer trained </a:t>
            </a:r>
            <a:r>
              <a:rPr lang="en-US" b="1" i="1" u="sng" dirty="0"/>
              <a:t>and </a:t>
            </a:r>
            <a:r>
              <a:rPr lang="en-US" b="1" i="1" dirty="0"/>
              <a:t>	</a:t>
            </a:r>
            <a:r>
              <a:rPr lang="en-US" b="1" i="1" u="sng" dirty="0"/>
              <a:t>on our approved volunteer list </a:t>
            </a:r>
            <a:r>
              <a:rPr lang="en-US" b="1" dirty="0"/>
              <a:t>prior to this date.  </a:t>
            </a:r>
          </a:p>
          <a:p>
            <a:r>
              <a:rPr lang="en-US" sz="1400" dirty="0">
                <a:solidFill>
                  <a:schemeClr val="accent2"/>
                </a:solidFill>
                <a:latin typeface="Showcard Gothic" panose="04020904020102020604" pitchFamily="82" charset="0"/>
              </a:rPr>
              <a:t>Other Helpful Information:</a:t>
            </a:r>
          </a:p>
          <a:p>
            <a:pPr marL="285750" indent="-285750">
              <a:buFont typeface="Arial" panose="020B0604020202020204" pitchFamily="34" charset="0"/>
              <a:buChar char="•"/>
            </a:pPr>
            <a:r>
              <a:rPr lang="en-US" sz="1400" dirty="0"/>
              <a:t>In the event of rain, the parade will be cancelled.</a:t>
            </a:r>
          </a:p>
          <a:p>
            <a:pPr marL="285750" indent="-285750">
              <a:buFont typeface="Arial" panose="020B0604020202020204" pitchFamily="34" charset="0"/>
              <a:buChar char="•"/>
            </a:pPr>
            <a:r>
              <a:rPr lang="en-US" sz="1400" dirty="0"/>
              <a:t>Excessive make-up is best to be used during your family’s or neighborhood’s Halloween celebration.</a:t>
            </a:r>
          </a:p>
          <a:p>
            <a:pPr marL="285750" indent="-285750">
              <a:buFont typeface="Arial" panose="020B0604020202020204" pitchFamily="34" charset="0"/>
              <a:buChar char="•"/>
            </a:pPr>
            <a:r>
              <a:rPr lang="en-US" sz="1400" dirty="0"/>
              <a:t>Students may not bring look-a-like weapons of any kind. Example: </a:t>
            </a:r>
            <a:r>
              <a:rPr lang="en-US" sz="1400" i="1" dirty="0"/>
              <a:t>guns, knives, claw like fingernails.</a:t>
            </a:r>
          </a:p>
          <a:p>
            <a:pPr marL="285750" indent="-285750">
              <a:buFont typeface="Arial" panose="020B0604020202020204" pitchFamily="34" charset="0"/>
              <a:buChar char="•"/>
            </a:pPr>
            <a:r>
              <a:rPr lang="en-US" sz="1400" dirty="0"/>
              <a:t>Costumes do not need to be violent to be fun.  If your child is a clown, make sure it is a friendly clown. Violent looking clowns are not welcomed at school.                                                                                                                                                                                                                                       </a:t>
            </a:r>
          </a:p>
          <a:p>
            <a:pPr marL="285750" indent="-285750">
              <a:buFont typeface="Arial" panose="020B0604020202020204" pitchFamily="34" charset="0"/>
              <a:buChar char="•"/>
            </a:pPr>
            <a:r>
              <a:rPr lang="en-US" sz="1400" dirty="0"/>
              <a:t>Teachers will determine the appropriateness of any questionable props.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endParaRPr lang="en-US" dirty="0"/>
          </a:p>
          <a:p>
            <a:endParaRPr lang="en-US" dirty="0"/>
          </a:p>
        </p:txBody>
      </p:sp>
      <p:sp>
        <p:nvSpPr>
          <p:cNvPr id="6" name="TextBox 5"/>
          <p:cNvSpPr txBox="1"/>
          <p:nvPr/>
        </p:nvSpPr>
        <p:spPr>
          <a:xfrm>
            <a:off x="795614" y="122837"/>
            <a:ext cx="9801296" cy="1815882"/>
          </a:xfrm>
          <a:prstGeom prst="rect">
            <a:avLst/>
          </a:prstGeom>
          <a:noFill/>
        </p:spPr>
        <p:txBody>
          <a:bodyPr wrap="square" rtlCol="0">
            <a:spAutoFit/>
          </a:bodyPr>
          <a:lstStyle/>
          <a:p>
            <a:r>
              <a:rPr lang="en-US" sz="2800" u="sng" dirty="0">
                <a:solidFill>
                  <a:schemeClr val="accent2"/>
                </a:solidFill>
                <a:latin typeface="Showcard Gothic" panose="04020904020102020604" pitchFamily="82" charset="0"/>
              </a:rPr>
              <a:t>Costume Parade at </a:t>
            </a:r>
            <a:r>
              <a:rPr lang="en-US" sz="2800" u="sng" dirty="0" err="1">
                <a:solidFill>
                  <a:schemeClr val="accent2"/>
                </a:solidFill>
                <a:latin typeface="Showcard Gothic" panose="04020904020102020604" pitchFamily="82" charset="0"/>
              </a:rPr>
              <a:t>Honeygo</a:t>
            </a:r>
            <a:r>
              <a:rPr lang="en-US" sz="2800" u="sng" dirty="0">
                <a:solidFill>
                  <a:schemeClr val="accent2"/>
                </a:solidFill>
                <a:latin typeface="Showcard Gothic" panose="04020904020102020604" pitchFamily="82" charset="0"/>
              </a:rPr>
              <a:t> Elementary </a:t>
            </a:r>
          </a:p>
          <a:p>
            <a:r>
              <a:rPr lang="en-US" sz="2800" u="sng" dirty="0">
                <a:solidFill>
                  <a:schemeClr val="accent2"/>
                </a:solidFill>
                <a:latin typeface="Showcard Gothic" panose="04020904020102020604" pitchFamily="82" charset="0"/>
              </a:rPr>
              <a:t>Thursday, October 31</a:t>
            </a:r>
            <a:r>
              <a:rPr lang="en-US" sz="2800" u="sng">
                <a:solidFill>
                  <a:schemeClr val="accent2"/>
                </a:solidFill>
                <a:latin typeface="Showcard Gothic" panose="04020904020102020604" pitchFamily="82" charset="0"/>
              </a:rPr>
              <a:t>, 2019</a:t>
            </a:r>
            <a:endParaRPr lang="en-US" sz="2800" u="sng" dirty="0">
              <a:solidFill>
                <a:schemeClr val="accent2"/>
              </a:solidFill>
              <a:latin typeface="Showcard Gothic" panose="04020904020102020604" pitchFamily="82" charset="0"/>
            </a:endParaRPr>
          </a:p>
          <a:p>
            <a:endParaRPr lang="en-US" sz="2800" u="sng" dirty="0">
              <a:solidFill>
                <a:schemeClr val="accent2"/>
              </a:solidFill>
              <a:latin typeface="Showcard Gothic" panose="04020904020102020604" pitchFamily="82" charset="0"/>
            </a:endParaRPr>
          </a:p>
          <a:p>
            <a:endParaRPr lang="en-US" sz="2800" u="sng" dirty="0">
              <a:solidFill>
                <a:schemeClr val="accent2"/>
              </a:solidFill>
              <a:latin typeface="Showcard Gothic" panose="04020904020102020604" pitchFamily="82" charset="0"/>
            </a:endParaRPr>
          </a:p>
        </p:txBody>
      </p:sp>
    </p:spTree>
    <p:extLst>
      <p:ext uri="{BB962C8B-B14F-4D97-AF65-F5344CB8AC3E}">
        <p14:creationId xmlns:p14="http://schemas.microsoft.com/office/powerpoint/2010/main" val="209022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3718" y="6329082"/>
            <a:ext cx="10273553" cy="41808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252305" y="5891792"/>
            <a:ext cx="11436378" cy="646331"/>
          </a:xfrm>
          <a:prstGeom prst="rect">
            <a:avLst/>
          </a:prstGeom>
          <a:noFill/>
        </p:spPr>
        <p:txBody>
          <a:bodyPr wrap="square" rtlCol="0">
            <a:spAutoFit/>
          </a:bodyPr>
          <a:lstStyle/>
          <a:p>
            <a:r>
              <a:rPr lang="en-US" b="1" dirty="0"/>
              <a:t>For those families whose children may not participate in our Costume parade, the school will host appropriate Fall Activities in the library.  Please send a note to your child’s teacher stating this request. </a:t>
            </a:r>
          </a:p>
        </p:txBody>
      </p:sp>
      <p:sp>
        <p:nvSpPr>
          <p:cNvPr id="3" name="Rectangle 2">
            <a:extLst>
              <a:ext uri="{FF2B5EF4-FFF2-40B4-BE49-F238E27FC236}">
                <a16:creationId xmlns:a16="http://schemas.microsoft.com/office/drawing/2014/main" id="{4B6B69D8-4F43-41BC-A6E4-3CB6F4AB3A47}"/>
              </a:ext>
            </a:extLst>
          </p:cNvPr>
          <p:cNvSpPr/>
          <p:nvPr/>
        </p:nvSpPr>
        <p:spPr>
          <a:xfrm>
            <a:off x="425051" y="538842"/>
            <a:ext cx="4403770" cy="523220"/>
          </a:xfrm>
          <a:prstGeom prst="rect">
            <a:avLst/>
          </a:prstGeom>
        </p:spPr>
        <p:txBody>
          <a:bodyPr wrap="none">
            <a:spAutoFit/>
          </a:bodyPr>
          <a:lstStyle/>
          <a:p>
            <a:pPr algn="ctr"/>
            <a:r>
              <a:rPr lang="en-US" sz="2800" u="sng" dirty="0">
                <a:solidFill>
                  <a:schemeClr val="accent2"/>
                </a:solidFill>
                <a:latin typeface="Showcard Gothic" pitchFamily="82" charset="0"/>
              </a:rPr>
              <a:t>Parade route details:</a:t>
            </a:r>
          </a:p>
        </p:txBody>
      </p:sp>
      <p:sp>
        <p:nvSpPr>
          <p:cNvPr id="7" name="Rectangle 6">
            <a:extLst>
              <a:ext uri="{FF2B5EF4-FFF2-40B4-BE49-F238E27FC236}">
                <a16:creationId xmlns:a16="http://schemas.microsoft.com/office/drawing/2014/main" id="{CD6A70D3-14E5-4261-B942-D34686C6FE5F}"/>
              </a:ext>
            </a:extLst>
          </p:cNvPr>
          <p:cNvSpPr/>
          <p:nvPr/>
        </p:nvSpPr>
        <p:spPr>
          <a:xfrm>
            <a:off x="7279572" y="142773"/>
            <a:ext cx="4110087" cy="5632311"/>
          </a:xfrm>
          <a:prstGeom prst="rect">
            <a:avLst/>
          </a:prstGeom>
        </p:spPr>
        <p:txBody>
          <a:bodyPr wrap="square">
            <a:spAutoFit/>
          </a:bodyPr>
          <a:lstStyle/>
          <a:p>
            <a:pPr lvl="0"/>
            <a:r>
              <a:rPr lang="en-US" b="1" u="sng" dirty="0">
                <a:solidFill>
                  <a:prstClr val="black"/>
                </a:solidFill>
              </a:rPr>
              <a:t>For Parents ~ In order to ensure a safe and festive Costume Parade, please adhere to the following guidelines:</a:t>
            </a:r>
          </a:p>
          <a:p>
            <a:pPr lvl="0"/>
            <a:endParaRPr lang="en-US" b="1" dirty="0">
              <a:solidFill>
                <a:prstClr val="black"/>
              </a:solidFill>
            </a:endParaRPr>
          </a:p>
          <a:p>
            <a:pPr lvl="0">
              <a:buFont typeface="Arial" pitchFamily="34" charset="0"/>
              <a:buChar char="•"/>
            </a:pPr>
            <a:r>
              <a:rPr lang="en-US" b="1" dirty="0">
                <a:solidFill>
                  <a:prstClr val="black"/>
                </a:solidFill>
              </a:rPr>
              <a:t>Arrive at 9:30. Consider parking at Soukup Arena and walking over.</a:t>
            </a:r>
          </a:p>
          <a:p>
            <a:pPr lvl="0">
              <a:buFont typeface="Arial" pitchFamily="34" charset="0"/>
              <a:buChar char="•"/>
            </a:pPr>
            <a:endParaRPr lang="en-US" b="1" dirty="0">
              <a:solidFill>
                <a:prstClr val="black"/>
              </a:solidFill>
            </a:endParaRPr>
          </a:p>
          <a:p>
            <a:pPr lvl="0"/>
            <a:r>
              <a:rPr lang="en-US" b="1" dirty="0">
                <a:solidFill>
                  <a:prstClr val="black"/>
                </a:solidFill>
              </a:rPr>
              <a:t>You may sit or stand anywhere along the outside perimeter of the school.</a:t>
            </a:r>
          </a:p>
          <a:p>
            <a:pPr lvl="0">
              <a:buFont typeface="Arial" pitchFamily="34" charset="0"/>
              <a:buChar char="•"/>
            </a:pPr>
            <a:endParaRPr lang="en-US" b="1" dirty="0">
              <a:solidFill>
                <a:prstClr val="black"/>
              </a:solidFill>
            </a:endParaRPr>
          </a:p>
          <a:p>
            <a:pPr lvl="0">
              <a:buFont typeface="Arial" pitchFamily="34" charset="0"/>
              <a:buChar char="•"/>
            </a:pPr>
            <a:r>
              <a:rPr lang="en-US" b="1" dirty="0">
                <a:solidFill>
                  <a:prstClr val="black"/>
                </a:solidFill>
              </a:rPr>
              <a:t>Please stay off of the side walk, in order to allow classes to walk by with plenty of room.</a:t>
            </a:r>
          </a:p>
          <a:p>
            <a:pPr lvl="0">
              <a:buFont typeface="Arial" pitchFamily="34" charset="0"/>
              <a:buChar char="•"/>
            </a:pPr>
            <a:endParaRPr lang="en-US" b="1" dirty="0">
              <a:solidFill>
                <a:prstClr val="black"/>
              </a:solidFill>
            </a:endParaRPr>
          </a:p>
          <a:p>
            <a:pPr lvl="0">
              <a:buFont typeface="Arial" pitchFamily="34" charset="0"/>
              <a:buChar char="•"/>
            </a:pPr>
            <a:r>
              <a:rPr lang="en-US" b="1" dirty="0">
                <a:solidFill>
                  <a:prstClr val="black"/>
                </a:solidFill>
              </a:rPr>
              <a:t>Classes will exit the front of the building, and walk around the school once.</a:t>
            </a:r>
          </a:p>
          <a:p>
            <a:pPr lvl="0">
              <a:buFont typeface="Arial" pitchFamily="34" charset="0"/>
              <a:buChar char="•"/>
            </a:pPr>
            <a:endParaRPr lang="en-US" b="1" dirty="0">
              <a:solidFill>
                <a:prstClr val="black"/>
              </a:solidFill>
            </a:endParaRPr>
          </a:p>
          <a:p>
            <a:pPr lvl="0">
              <a:buFont typeface="Arial" pitchFamily="34" charset="0"/>
              <a:buChar char="•"/>
            </a:pPr>
            <a:r>
              <a:rPr lang="en-US" b="1" dirty="0">
                <a:solidFill>
                  <a:prstClr val="black"/>
                </a:solidFill>
              </a:rPr>
              <a:t>Classes will enter and exit out the front doors.</a:t>
            </a:r>
          </a:p>
        </p:txBody>
      </p:sp>
      <p:pic>
        <p:nvPicPr>
          <p:cNvPr id="5" name="Picture 4">
            <a:extLst>
              <a:ext uri="{FF2B5EF4-FFF2-40B4-BE49-F238E27FC236}">
                <a16:creationId xmlns:a16="http://schemas.microsoft.com/office/drawing/2014/main" id="{46CE83FE-119A-47E0-8913-E88935BBB9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903" y="1499352"/>
            <a:ext cx="5498159" cy="4244558"/>
          </a:xfrm>
          <a:prstGeom prst="rect">
            <a:avLst/>
          </a:prstGeom>
        </p:spPr>
      </p:pic>
      <p:cxnSp>
        <p:nvCxnSpPr>
          <p:cNvPr id="9" name="Straight Arrow Connector 8">
            <a:extLst>
              <a:ext uri="{FF2B5EF4-FFF2-40B4-BE49-F238E27FC236}">
                <a16:creationId xmlns:a16="http://schemas.microsoft.com/office/drawing/2014/main" id="{DCF744A1-27C3-47FD-BA21-CDBDD7F2BDE6}"/>
              </a:ext>
            </a:extLst>
          </p:cNvPr>
          <p:cNvCxnSpPr>
            <a:cxnSpLocks/>
          </p:cNvCxnSpPr>
          <p:nvPr/>
        </p:nvCxnSpPr>
        <p:spPr>
          <a:xfrm flipV="1">
            <a:off x="2437621" y="3779994"/>
            <a:ext cx="755687" cy="47974"/>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2" name="Straight Arrow Connector 11">
            <a:extLst>
              <a:ext uri="{FF2B5EF4-FFF2-40B4-BE49-F238E27FC236}">
                <a16:creationId xmlns:a16="http://schemas.microsoft.com/office/drawing/2014/main" id="{D7197869-E4D5-4DA5-A833-B5DD33469780}"/>
              </a:ext>
            </a:extLst>
          </p:cNvPr>
          <p:cNvCxnSpPr>
            <a:cxnSpLocks/>
          </p:cNvCxnSpPr>
          <p:nvPr/>
        </p:nvCxnSpPr>
        <p:spPr>
          <a:xfrm flipH="1" flipV="1">
            <a:off x="4023546" y="2273076"/>
            <a:ext cx="391308" cy="1076961"/>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14">
            <a:extLst>
              <a:ext uri="{FF2B5EF4-FFF2-40B4-BE49-F238E27FC236}">
                <a16:creationId xmlns:a16="http://schemas.microsoft.com/office/drawing/2014/main" id="{93BBC6E5-F5E6-4155-A105-8A6702462A3C}"/>
              </a:ext>
            </a:extLst>
          </p:cNvPr>
          <p:cNvCxnSpPr>
            <a:cxnSpLocks/>
          </p:cNvCxnSpPr>
          <p:nvPr/>
        </p:nvCxnSpPr>
        <p:spPr>
          <a:xfrm flipH="1">
            <a:off x="2230227" y="2263087"/>
            <a:ext cx="1761512" cy="156321"/>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18">
            <a:extLst>
              <a:ext uri="{FF2B5EF4-FFF2-40B4-BE49-F238E27FC236}">
                <a16:creationId xmlns:a16="http://schemas.microsoft.com/office/drawing/2014/main" id="{6E0E162F-FF2C-4B1D-8C1A-9E94734CEE72}"/>
              </a:ext>
            </a:extLst>
          </p:cNvPr>
          <p:cNvCxnSpPr>
            <a:cxnSpLocks/>
          </p:cNvCxnSpPr>
          <p:nvPr/>
        </p:nvCxnSpPr>
        <p:spPr>
          <a:xfrm flipH="1">
            <a:off x="2069295" y="2535030"/>
            <a:ext cx="160932" cy="855647"/>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id="{FE71850D-583E-45C8-BDFB-93E41F07609A}"/>
              </a:ext>
            </a:extLst>
          </p:cNvPr>
          <p:cNvSpPr txBox="1"/>
          <p:nvPr/>
        </p:nvSpPr>
        <p:spPr>
          <a:xfrm>
            <a:off x="2707195" y="1383704"/>
            <a:ext cx="1416744" cy="923330"/>
          </a:xfrm>
          <a:prstGeom prst="rect">
            <a:avLst/>
          </a:prstGeom>
          <a:noFill/>
        </p:spPr>
        <p:txBody>
          <a:bodyPr wrap="square" rtlCol="0">
            <a:spAutoFit/>
          </a:bodyPr>
          <a:lstStyle/>
          <a:p>
            <a:pPr algn="ctr"/>
            <a:r>
              <a:rPr lang="en-US" b="1" dirty="0">
                <a:solidFill>
                  <a:srgbClr val="FF0000"/>
                </a:solidFill>
                <a:highlight>
                  <a:srgbClr val="FFFF00"/>
                </a:highlight>
              </a:rPr>
              <a:t>Start and end at front of school</a:t>
            </a:r>
          </a:p>
        </p:txBody>
      </p:sp>
      <p:cxnSp>
        <p:nvCxnSpPr>
          <p:cNvPr id="13" name="Straight Arrow Connector 12">
            <a:extLst>
              <a:ext uri="{FF2B5EF4-FFF2-40B4-BE49-F238E27FC236}">
                <a16:creationId xmlns:a16="http://schemas.microsoft.com/office/drawing/2014/main" id="{6D4303DE-714D-486F-A4E8-6155DA018901}"/>
              </a:ext>
            </a:extLst>
          </p:cNvPr>
          <p:cNvCxnSpPr>
            <a:cxnSpLocks/>
          </p:cNvCxnSpPr>
          <p:nvPr/>
        </p:nvCxnSpPr>
        <p:spPr>
          <a:xfrm>
            <a:off x="3527338" y="4189805"/>
            <a:ext cx="518530" cy="763199"/>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6" name="Straight Arrow Connector 15">
            <a:extLst>
              <a:ext uri="{FF2B5EF4-FFF2-40B4-BE49-F238E27FC236}">
                <a16:creationId xmlns:a16="http://schemas.microsoft.com/office/drawing/2014/main" id="{830C5E74-4592-48C9-B78F-2B9953ECD548}"/>
              </a:ext>
            </a:extLst>
          </p:cNvPr>
          <p:cNvCxnSpPr>
            <a:cxnSpLocks/>
          </p:cNvCxnSpPr>
          <p:nvPr/>
        </p:nvCxnSpPr>
        <p:spPr>
          <a:xfrm flipH="1" flipV="1">
            <a:off x="3895858" y="3671902"/>
            <a:ext cx="150010" cy="751621"/>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31490E69-E621-451C-972B-FA5567E8BA8A}"/>
              </a:ext>
            </a:extLst>
          </p:cNvPr>
          <p:cNvCxnSpPr>
            <a:cxnSpLocks/>
          </p:cNvCxnSpPr>
          <p:nvPr/>
        </p:nvCxnSpPr>
        <p:spPr>
          <a:xfrm flipH="1">
            <a:off x="2437621" y="3438701"/>
            <a:ext cx="44512" cy="293118"/>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a:extLst>
              <a:ext uri="{FF2B5EF4-FFF2-40B4-BE49-F238E27FC236}">
                <a16:creationId xmlns:a16="http://schemas.microsoft.com/office/drawing/2014/main" id="{5C9028A0-48BA-4FAC-978E-3790CF24133B}"/>
              </a:ext>
            </a:extLst>
          </p:cNvPr>
          <p:cNvCxnSpPr>
            <a:cxnSpLocks/>
          </p:cNvCxnSpPr>
          <p:nvPr/>
        </p:nvCxnSpPr>
        <p:spPr>
          <a:xfrm>
            <a:off x="2118495" y="3438852"/>
            <a:ext cx="31912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52916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154</Words>
  <Application>Microsoft Office PowerPoint</Application>
  <PresentationFormat>Widescreen</PresentationFormat>
  <Paragraphs>33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Showcard Gothic</vt:lpstr>
      <vt:lpstr>Office Theme</vt:lpstr>
      <vt:lpstr>PowerPoint Presentation</vt:lpstr>
      <vt:lpstr>PowerPoint Presentation</vt:lpstr>
    </vt:vector>
  </TitlesOfParts>
  <Company>BCPS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Tessier, Jeffrey L.</dc:creator>
  <cp:lastModifiedBy>Bach, Jordan T</cp:lastModifiedBy>
  <cp:revision>46</cp:revision>
  <cp:lastPrinted>2019-09-30T16:12:00Z</cp:lastPrinted>
  <dcterms:created xsi:type="dcterms:W3CDTF">2014-10-01T15:15:08Z</dcterms:created>
  <dcterms:modified xsi:type="dcterms:W3CDTF">2019-10-01T14:51:27Z</dcterms:modified>
</cp:coreProperties>
</file>